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2"/>
  </p:notesMasterIdLst>
  <p:sldIdLst>
    <p:sldId id="256" r:id="rId4"/>
    <p:sldId id="268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58" r:id="rId13"/>
    <p:sldId id="270" r:id="rId14"/>
    <p:sldId id="266" r:id="rId15"/>
    <p:sldId id="271" r:id="rId16"/>
    <p:sldId id="273" r:id="rId17"/>
    <p:sldId id="275" r:id="rId18"/>
    <p:sldId id="274" r:id="rId19"/>
    <p:sldId id="276" r:id="rId20"/>
    <p:sldId id="257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5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C866D8-DE43-4288-A677-E81DB3DBA20B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C425BD-2A84-4878-95C9-CF764CC8F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9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297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765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750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338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523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621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5163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017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845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686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99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640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239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479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ACC2-3F5C-45B3-8FD8-4EBF3C21D47F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81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406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887" algn="l"/>
                <a:tab pos="931774" algn="l"/>
                <a:tab pos="1397660" algn="l"/>
                <a:tab pos="1863547" algn="l"/>
                <a:tab pos="2329434" algn="l"/>
                <a:tab pos="2795321" algn="l"/>
                <a:tab pos="3261208" algn="l"/>
                <a:tab pos="3727094" algn="l"/>
                <a:tab pos="4192981" algn="l"/>
                <a:tab pos="4658868" algn="l"/>
                <a:tab pos="5124755" algn="l"/>
                <a:tab pos="5590642" algn="l"/>
                <a:tab pos="6056528" algn="l"/>
                <a:tab pos="6522415" algn="l"/>
                <a:tab pos="6988302" algn="l"/>
                <a:tab pos="7454189" algn="l"/>
                <a:tab pos="7920076" algn="l"/>
                <a:tab pos="8385962" algn="l"/>
                <a:tab pos="8851849" algn="l"/>
                <a:tab pos="931773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DCB8B2-ADC9-4EC4-8A1D-05A05EA418D1}" type="slidenum">
              <a:rPr lang="en-US" altLang="en-US" sz="14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1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81050"/>
            <a:ext cx="5138738" cy="3854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90840" y="4882939"/>
            <a:ext cx="6320261" cy="4624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03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447" y="-15249"/>
            <a:ext cx="883310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1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EB39-F8D5-499A-8FCF-C7D731425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27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25DA-576E-46BF-BD11-017E5C43F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31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EDF4-555E-457C-A841-D024BDA1E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8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9418-CD59-49F1-98DB-4F73553FB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31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32FC-ABE7-4079-BEA2-CF58DD02B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16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86CB-6C14-4FFA-A03B-CC3F99948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7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C4D7F-7276-40E8-9538-F3C50E6D8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89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07B1-B610-4548-B71F-976EA214B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76BD-80EB-488D-AD90-5FC2D91AE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8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E6A7-6593-406D-999B-B65EE6ED4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1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01C5-54B1-45A7-A734-B45ADC648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8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6D3E-50AF-44F0-B237-D1E607A12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1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6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3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33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617012"/>
            <a:ext cx="8686800" cy="40233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333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19456"/>
            <a:ext cx="8686800" cy="6400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E8F723-D52C-40DB-95A1-F9977772CC53}" type="slidenum">
              <a:rPr lang="en-US" altLang="en-US" smtClean="0"/>
              <a:pPr defTabSz="414726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8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1">
          <a:solidFill>
            <a:srgbClr val="000000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11045" indent="-311045" algn="l" defTabSz="4147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147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147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147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147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2056888"/>
            <a:ext cx="49593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25" dirty="0">
                <a:solidFill>
                  <a:srgbClr val="FFFFFF"/>
                </a:solidFill>
                <a:latin typeface="Gotham Medium"/>
                <a:cs typeface="Gotham Medium"/>
              </a:rPr>
              <a:t>Arizona</a:t>
            </a:r>
            <a:r>
              <a:rPr sz="2100" b="0" spc="-10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r>
              <a:rPr sz="2100" b="0" spc="-15" dirty="0">
                <a:solidFill>
                  <a:srgbClr val="FFFFFF"/>
                </a:solidFill>
                <a:latin typeface="Gotham Medium"/>
                <a:cs typeface="Gotham Medium"/>
              </a:rPr>
              <a:t>Criminal</a:t>
            </a:r>
            <a:r>
              <a:rPr sz="2100" b="0" spc="-10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r>
              <a:rPr sz="2100" b="0" spc="-15" dirty="0">
                <a:solidFill>
                  <a:srgbClr val="FFFFFF"/>
                </a:solidFill>
                <a:latin typeface="Gotham Medium"/>
                <a:cs typeface="Gotham Medium"/>
              </a:rPr>
              <a:t>Justice</a:t>
            </a:r>
            <a:r>
              <a:rPr sz="2100" b="0" spc="-5" dirty="0">
                <a:solidFill>
                  <a:srgbClr val="FFFFFF"/>
                </a:solidFill>
                <a:latin typeface="Gotham Medium"/>
                <a:cs typeface="Gotham Medium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Gotham Medium"/>
                <a:cs typeface="Gotham Medium"/>
              </a:rPr>
              <a:t>Commission</a:t>
            </a:r>
            <a:endParaRPr sz="2100" dirty="0">
              <a:latin typeface="Gotham Medium"/>
              <a:cs typeface="Gotham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447" y="0"/>
            <a:ext cx="6702553" cy="172098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1220"/>
              </a:spcBef>
            </a:pPr>
            <a:r>
              <a:rPr lang="en-US" sz="6000" spc="-95" dirty="0" smtClean="0">
                <a:solidFill>
                  <a:srgbClr val="FFFFFF"/>
                </a:solidFill>
                <a:latin typeface="Gotham Medium"/>
                <a:cs typeface="Gotham Medium"/>
              </a:rPr>
              <a:t>2022 Arizona Youth Survey </a:t>
            </a:r>
            <a:endParaRPr sz="6000" dirty="0">
              <a:latin typeface="Gotham Medium"/>
              <a:cs typeface="Gotham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9451" y="208278"/>
            <a:ext cx="923330" cy="2194049"/>
          </a:xfrm>
          <a:prstGeom prst="rect">
            <a:avLst/>
          </a:prstGeom>
        </p:spPr>
        <p:txBody>
          <a:bodyPr vert="vert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6000" b="1" spc="-55" dirty="0" smtClean="0">
                <a:solidFill>
                  <a:srgbClr val="FFFFFF"/>
                </a:solidFill>
                <a:latin typeface="Gotham Black"/>
                <a:cs typeface="Gotham Black"/>
              </a:rPr>
              <a:t>2</a:t>
            </a:r>
            <a:r>
              <a:rPr sz="6000" b="1" spc="-160" dirty="0" smtClean="0">
                <a:solidFill>
                  <a:srgbClr val="FFFFFF"/>
                </a:solidFill>
                <a:latin typeface="Gotham Black"/>
                <a:cs typeface="Gotham Black"/>
              </a:rPr>
              <a:t>0</a:t>
            </a:r>
            <a:r>
              <a:rPr sz="6000" b="1" spc="-95" dirty="0" smtClean="0">
                <a:solidFill>
                  <a:srgbClr val="FFFFFF"/>
                </a:solidFill>
                <a:latin typeface="Gotham Black"/>
                <a:cs typeface="Gotham Black"/>
              </a:rPr>
              <a:t>2</a:t>
            </a:r>
            <a:r>
              <a:rPr lang="en-US" sz="6000" b="1" spc="-95" dirty="0" smtClean="0">
                <a:solidFill>
                  <a:srgbClr val="FFFFFF"/>
                </a:solidFill>
                <a:latin typeface="Gotham Black"/>
                <a:cs typeface="Gotham Black"/>
              </a:rPr>
              <a:t>2</a:t>
            </a:r>
            <a:endParaRPr sz="6000" dirty="0">
              <a:latin typeface="Gotham Black"/>
              <a:cs typeface="Gotham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90800" y="304800"/>
            <a:ext cx="609600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dirty="0" smtClean="0"/>
              <a:t>Youth Substance Use – Key Points</a:t>
            </a:r>
            <a:endParaRPr lang="en-US" altLang="en-US" sz="28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4600" y="836570"/>
            <a:ext cx="6324600" cy="62835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b="1" i="1" u="sng" dirty="0" smtClean="0"/>
              <a:t>Overall trends in substance use continue to go down!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00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00" dirty="0" smtClean="0"/>
              <a:t>Most commonly Abused Substances (Grade 12, past 30 days)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800" dirty="0" smtClean="0"/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Alcohol – 22.6%</a:t>
            </a:r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Marijuana – 17.5%</a:t>
            </a:r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E-cigarettes – 14.8%</a:t>
            </a:r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Marijuana Concentrates – 13.6%</a:t>
            </a:r>
          </a:p>
          <a:p>
            <a:pPr marL="242887" lvl="1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200" i="1" dirty="0"/>
              <a:t>	</a:t>
            </a:r>
            <a:r>
              <a:rPr lang="en-US" altLang="en-US" sz="1200" i="1" dirty="0" smtClean="0"/>
              <a:t>*If you look at lifetime use, marijuana concentrates jumps to #3</a:t>
            </a:r>
          </a:p>
          <a:p>
            <a:pPr marL="242887" lvl="1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200" i="1" dirty="0"/>
          </a:p>
          <a:p>
            <a:pPr marL="242887" lvl="1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200" i="1" dirty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 smtClean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 smtClean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 smtClean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 smtClean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1633" dirty="0" smtClean="0"/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1633" dirty="0" smtClean="0"/>
              <a:t>Female students continue to report a higher rate of abuse across all types of substances (past 30 days)</a:t>
            </a:r>
          </a:p>
          <a:p>
            <a:pPr marL="1440" indent="0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en-US" altLang="en-US" sz="800" dirty="0"/>
          </a:p>
          <a:p>
            <a:pPr marL="242740" lvl="1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altLang="en-US" sz="1200" dirty="0" smtClean="0"/>
              <a:t>					          </a:t>
            </a:r>
            <a:r>
              <a:rPr lang="en-US" altLang="en-US" sz="1400" u="sng" dirty="0" smtClean="0"/>
              <a:t>Female</a:t>
            </a:r>
            <a:r>
              <a:rPr lang="en-US" altLang="en-US" sz="1400" dirty="0" smtClean="0"/>
              <a:t>		 </a:t>
            </a:r>
            <a:r>
              <a:rPr lang="en-US" altLang="en-US" sz="1400" u="sng" dirty="0" smtClean="0"/>
              <a:t>Male</a:t>
            </a:r>
            <a:endParaRPr lang="en-US" altLang="en-US" sz="1400" u="sng" dirty="0"/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Alcohol				16.1%		10.9%</a:t>
            </a:r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Marijuana				11.2%		  8.8%</a:t>
            </a:r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E-cigarettes				11.6%		  7.5%</a:t>
            </a:r>
          </a:p>
          <a:p>
            <a:pPr marL="585787" lvl="1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Marijuana Concentrates		  9.2%		  6.9%</a:t>
            </a:r>
            <a:endParaRPr lang="en-US" altLang="en-US" sz="1400" dirty="0"/>
          </a:p>
          <a:p>
            <a:pPr marL="242887" lvl="1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400" dirty="0" smtClean="0"/>
          </a:p>
          <a:p>
            <a:pPr marL="242887" lvl="1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400" dirty="0" smtClean="0"/>
          </a:p>
        </p:txBody>
      </p:sp>
      <p:pic>
        <p:nvPicPr>
          <p:cNvPr id="4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514" y="2841181"/>
            <a:ext cx="7021433" cy="2111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756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590800" y="762000"/>
            <a:ext cx="6101759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dirty="0" smtClean="0"/>
              <a:t>Youth Substance Use – Key Points</a:t>
            </a:r>
            <a:endParaRPr lang="en-US" altLang="en-US" sz="28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43200" y="1447800"/>
            <a:ext cx="5867400" cy="50684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00" dirty="0" smtClean="0"/>
              <a:t>Where Youth are Getting substances – this continues to be dominated by friends and family as the primary sources for obtaining alcohol, marijuana, and prescription drugs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000" dirty="0"/>
          </a:p>
          <a:p>
            <a:pPr marL="1587" indent="0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00" dirty="0" smtClean="0"/>
              <a:t>Most Common Reasons for Using Alcohol and Drugs: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To have fun – 42.5%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To get high or feel good – 35.9%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To deal with stress from my school – 35%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To deal with stress from my parents and family – 30.2%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I was feeling sad or down – 30.1%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To deal with stress from my peers or friends – 22.6%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000" dirty="0"/>
          </a:p>
          <a:p>
            <a:pPr marL="1587" indent="0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00" dirty="0" smtClean="0"/>
              <a:t>Most Common Reasons for Not Using Alcohol and Drugs: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Not interested in drugs – 87%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Parents would be disappointed – 70.7%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It can harm my body – 69.8%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Illegal and I could get arrested – 55.9%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Parents would take away privileges – 54.5%</a:t>
            </a:r>
          </a:p>
          <a:p>
            <a:pPr marL="1042987" lvl="2" indent="-342900" defTabSz="414726" fontAlgn="base">
              <a:spcBef>
                <a:spcPct val="0"/>
              </a:spcBef>
              <a:spcAft>
                <a:spcPct val="0"/>
              </a:spcAft>
              <a:buSzPct val="100000"/>
              <a:buFont typeface="+mj-lt"/>
              <a:buAutoNum type="arabicPeriod"/>
              <a:defRPr/>
            </a:pPr>
            <a:r>
              <a:rPr lang="en-US" altLang="en-US" sz="1400" dirty="0" smtClean="0"/>
              <a:t>Other adults would be disappointed – 49.6%</a:t>
            </a:r>
          </a:p>
          <a:p>
            <a:pPr marL="1587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400" dirty="0" smtClean="0"/>
          </a:p>
          <a:p>
            <a:pPr marL="1587"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400" dirty="0" smtClean="0"/>
              <a:t>These measures of risk and protective factors are where the AYS is really valuable to schools and substance abuse coalitions </a:t>
            </a:r>
            <a:r>
              <a:rPr lang="en-US" altLang="en-US" sz="1400" dirty="0" smtClean="0">
                <a:sym typeface="Wingdings" panose="05000000000000000000" pitchFamily="2" charset="2"/>
              </a:rPr>
              <a:t> it tells you where to focus your resources and efforts to produce change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4252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71217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New Questions on Fentanyl</a:t>
            </a:r>
            <a:endParaRPr lang="en-US" altLang="en-US" sz="3266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69449"/>
              </p:ext>
            </p:extLst>
          </p:nvPr>
        </p:nvGraphicFramePr>
        <p:xfrm>
          <a:off x="381000" y="1371600"/>
          <a:ext cx="8224833" cy="35813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41613"/>
                <a:gridCol w="456935"/>
                <a:gridCol w="456935"/>
                <a:gridCol w="456935"/>
                <a:gridCol w="456935"/>
                <a:gridCol w="456935"/>
                <a:gridCol w="456935"/>
                <a:gridCol w="456935"/>
                <a:gridCol w="456935"/>
                <a:gridCol w="456935"/>
                <a:gridCol w="456935"/>
                <a:gridCol w="456935"/>
                <a:gridCol w="456935"/>
              </a:tblGrid>
              <a:tr h="372647">
                <a:tc gridSpan="13">
                  <a:txBody>
                    <a:bodyPr/>
                    <a:lstStyle/>
                    <a:p>
                      <a:pPr marL="36195" marR="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en-US" sz="900" spc="-2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r>
                        <a:rPr lang="en-US" sz="900" spc="-2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Fentanyl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003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19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ever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used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drug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fentanyl?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524510" marR="525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24510" marR="525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24510" marR="52514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24510" marR="524510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6">
                <a:tc>
                  <a:txBody>
                    <a:bodyPr/>
                    <a:lstStyle/>
                    <a:p>
                      <a:pPr marL="36195" marR="0" algn="l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never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heard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n-US" sz="7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drug.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47.0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6">
                <a:tc>
                  <a:txBody>
                    <a:bodyPr/>
                    <a:lstStyle/>
                    <a:p>
                      <a:pPr marL="36195" marR="0" algn="l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51.2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64.2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72.8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60.2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</a:tr>
              <a:tr h="221046">
                <a:tc>
                  <a:txBody>
                    <a:bodyPr/>
                    <a:lstStyle/>
                    <a:p>
                      <a:pPr marL="36195" marR="0" algn="l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83">
                <a:tc gridSpan="13">
                  <a:txBody>
                    <a:bodyPr/>
                    <a:lstStyle/>
                    <a:p>
                      <a:pPr marL="23495" marR="0" algn="l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Fentanyl</a:t>
                      </a:r>
                      <a:r>
                        <a:rPr lang="en-US" sz="700" b="1" spc="-4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Awareness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307">
                <a:tc>
                  <a:txBody>
                    <a:bodyPr/>
                    <a:lstStyle/>
                    <a:p>
                      <a:pPr marL="23495" marR="88900" algn="l">
                        <a:lnSpc>
                          <a:spcPts val="13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During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months,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talked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parent</a:t>
                      </a: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 guardian about the dangers of fentanyl?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19.7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15">
                <a:tc>
                  <a:txBody>
                    <a:bodyPr/>
                    <a:lstStyle/>
                    <a:p>
                      <a:pPr marL="23495" marR="88900" algn="l">
                        <a:lnSpc>
                          <a:spcPts val="13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During the past 12 months, do you recall seeing or hearing a local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advertisement,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billboard,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commercial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about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dangers of fentanyl use?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28.2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83">
                <a:tc gridSpan="13">
                  <a:txBody>
                    <a:bodyPr/>
                    <a:lstStyle/>
                    <a:p>
                      <a:pPr marL="23495" marR="0" algn="l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n-US" sz="700" b="1" spc="-3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much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think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harming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themselves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(physically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700" b="1" spc="-2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ways)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700" b="1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 spc="-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they...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46">
                <a:tc>
                  <a:txBody>
                    <a:bodyPr/>
                    <a:lstStyle/>
                    <a:p>
                      <a:pPr marL="2349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fentanyl:</a:t>
                      </a:r>
                      <a:r>
                        <a:rPr lang="en-US" sz="7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great</a:t>
                      </a: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risk.*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61.8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73.8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78.3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70.3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83">
                <a:tc gridSpan="13">
                  <a:txBody>
                    <a:bodyPr/>
                    <a:lstStyle/>
                    <a:p>
                      <a:pPr marL="23495" marR="0" algn="l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easy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would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get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following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things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7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wanted</a:t>
                      </a:r>
                      <a:r>
                        <a:rPr lang="en-US" sz="7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them: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046">
                <a:tc>
                  <a:txBody>
                    <a:bodyPr/>
                    <a:lstStyle/>
                    <a:p>
                      <a:pPr marL="23495" marR="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fentanyl:</a:t>
                      </a:r>
                      <a:r>
                        <a:rPr lang="en-US" sz="7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sort</a:t>
                      </a:r>
                      <a:r>
                        <a:rPr lang="en-US" sz="7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7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easy</a:t>
                      </a:r>
                      <a:r>
                        <a:rPr lang="en-US" sz="7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7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en-US" sz="7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7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easy.*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225" algn="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700" spc="-2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0998" y="1482265"/>
            <a:ext cx="589784" cy="9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2008" tIns="368184" rIns="292008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8" y="5049745"/>
            <a:ext cx="38010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*Among students who had heard of fentanyl. All questions were added in 2022.</a:t>
            </a:r>
          </a:p>
        </p:txBody>
      </p:sp>
    </p:spTree>
    <p:extLst>
      <p:ext uri="{BB962C8B-B14F-4D97-AF65-F5344CB8AC3E}">
        <p14:creationId xmlns:p14="http://schemas.microsoft.com/office/powerpoint/2010/main" val="47164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182370"/>
            <a:ext cx="8210880" cy="949276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en-US" sz="1600" dirty="0">
                <a:latin typeface="Euphemia"/>
              </a:rPr>
              <a:t>From ACJC’s website you can access the DVC by clicking on the “Data” tab at the top or by typing – </a:t>
            </a:r>
            <a:r>
              <a:rPr lang="en-US" sz="2400" dirty="0">
                <a:solidFill>
                  <a:schemeClr val="accent6"/>
                </a:solidFill>
                <a:latin typeface="Euphemia"/>
              </a:rPr>
              <a:t>www.azcjc.gov/data</a:t>
            </a:r>
            <a:r>
              <a:rPr lang="en-US" sz="1600" dirty="0">
                <a:solidFill>
                  <a:srgbClr val="3333CC"/>
                </a:solidFill>
                <a:latin typeface="Euphemia"/>
              </a:rPr>
              <a:t> i</a:t>
            </a:r>
            <a:r>
              <a:rPr lang="en-US" sz="1600" dirty="0">
                <a:latin typeface="Euphemia"/>
              </a:rPr>
              <a:t>nto your browser.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68931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ACJC Data Visualization Center</a:t>
            </a:r>
            <a:endParaRPr lang="en-US" altLang="en-US" sz="3266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2" y="1828800"/>
            <a:ext cx="808831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3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7200"/>
            <a:ext cx="6858000" cy="62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33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7200"/>
            <a:ext cx="6851893" cy="62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32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295400"/>
            <a:ext cx="8210880" cy="3970166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Here is my call to action…</a:t>
            </a: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  <a:p>
            <a:pPr marL="194403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600" dirty="0" smtClean="0"/>
              <a:t>Nearly </a:t>
            </a:r>
            <a:r>
              <a:rPr lang="en-US" altLang="en-US" sz="1600" b="1" dirty="0" smtClean="0"/>
              <a:t>half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our 8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graders</a:t>
            </a:r>
            <a:r>
              <a:rPr lang="en-US" altLang="en-US" sz="1600" dirty="0" smtClean="0"/>
              <a:t>, a </a:t>
            </a:r>
            <a:r>
              <a:rPr lang="en-US" altLang="en-US" sz="1600" b="1" dirty="0" smtClean="0"/>
              <a:t>third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of our 10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graders, </a:t>
            </a:r>
            <a:r>
              <a:rPr lang="en-US" altLang="en-US" sz="1600" dirty="0" smtClean="0"/>
              <a:t>and a </a:t>
            </a:r>
            <a:r>
              <a:rPr lang="en-US" altLang="en-US" sz="1600" b="1" dirty="0" smtClean="0"/>
              <a:t>quarter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of our 12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graders have not heard of fentanyl </a:t>
            </a:r>
            <a:r>
              <a:rPr lang="en-US" altLang="en-US" sz="1600" dirty="0" smtClean="0">
                <a:sym typeface="Wingdings" panose="05000000000000000000" pitchFamily="2" charset="2"/>
              </a:rPr>
              <a:t> this can not stand</a:t>
            </a:r>
            <a:endParaRPr lang="en-US" altLang="en-US" sz="1600" dirty="0" smtClean="0"/>
          </a:p>
          <a:p>
            <a:pPr marL="435703" lvl="1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400" dirty="0" smtClean="0"/>
              <a:t>When are we going to have our “This is your brain on drugs” moment with fentanyl?</a:t>
            </a:r>
            <a:endParaRPr lang="en-US" altLang="en-US" sz="1400" dirty="0"/>
          </a:p>
          <a:p>
            <a:pPr marL="194403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altLang="en-US" sz="1000" dirty="0"/>
          </a:p>
          <a:p>
            <a:pPr marL="194403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633" dirty="0" smtClean="0"/>
              <a:t>Go home tonight and talk to your sons and daughters, we know from the data that they will listen</a:t>
            </a:r>
          </a:p>
          <a:p>
            <a:pPr marL="194403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altLang="en-US" sz="1000" dirty="0" smtClean="0"/>
          </a:p>
          <a:p>
            <a:pPr marL="194403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633" dirty="0" smtClean="0"/>
              <a:t>And no:</a:t>
            </a:r>
          </a:p>
          <a:p>
            <a:pPr marL="435703" lvl="1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400" dirty="0" smtClean="0"/>
              <a:t>They are not too young</a:t>
            </a:r>
          </a:p>
          <a:p>
            <a:pPr marL="435703" lvl="1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400" dirty="0" smtClean="0"/>
              <a:t>You don’t live in too nice of a neighborhood</a:t>
            </a:r>
          </a:p>
          <a:p>
            <a:pPr marL="435703" lvl="1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400" dirty="0" smtClean="0"/>
              <a:t>They don’t hang out with the right friends</a:t>
            </a:r>
          </a:p>
          <a:p>
            <a:pPr marL="435703" lvl="1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400" dirty="0" smtClean="0"/>
              <a:t>They would never try drugs</a:t>
            </a:r>
          </a:p>
          <a:p>
            <a:pPr marL="435703" lvl="1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endParaRPr lang="en-US" altLang="en-US" sz="1633" dirty="0"/>
          </a:p>
          <a:p>
            <a:pPr marL="194403" indent="-192963" defTabSz="41472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/>
            </a:pPr>
            <a:r>
              <a:rPr lang="en-US" altLang="en-US" sz="1633" dirty="0" smtClean="0"/>
              <a:t>If they don’t hear from you…then who are they listening too?</a:t>
            </a: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53913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Final Thoughts</a:t>
            </a:r>
            <a:endParaRPr lang="en-US" altLang="en-US" sz="3266" b="1" dirty="0"/>
          </a:p>
        </p:txBody>
      </p:sp>
    </p:spTree>
    <p:extLst>
      <p:ext uri="{BB962C8B-B14F-4D97-AF65-F5344CB8AC3E}">
        <p14:creationId xmlns:p14="http://schemas.microsoft.com/office/powerpoint/2010/main" val="2396606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37440" y="1990441"/>
            <a:ext cx="5873159" cy="38517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/>
              <a:t>Matt </a:t>
            </a:r>
            <a:r>
              <a:rPr lang="en-US" altLang="en-US" sz="1633" dirty="0" err="1"/>
              <a:t>Bileski</a:t>
            </a:r>
            <a:r>
              <a:rPr lang="en-US" altLang="en-US" sz="1633" dirty="0"/>
              <a:t>, Program Manager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/>
              <a:t>Data Integration, Analytics and Optimization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/>
              <a:t>Arizona Criminal Justice Commission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/>
              <a:t>mbileski@azcjc.gov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602-364-1374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Ana </a:t>
            </a:r>
            <a:r>
              <a:rPr lang="en-US" altLang="en-US" sz="1633" dirty="0" smtClean="0"/>
              <a:t>Z. Daniels, Senior Research Analyst &amp; Interim Director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Statistical Analysis Center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Arizona Criminal Justice Commission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adaniels@azcjc.gov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602-364-1191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 smtClean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www.azcjc.gov</a:t>
            </a: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 smtClean="0"/>
          </a:p>
        </p:txBody>
      </p:sp>
    </p:spTree>
    <p:extLst>
      <p:ext uri="{BB962C8B-B14F-4D97-AF65-F5344CB8AC3E}">
        <p14:creationId xmlns:p14="http://schemas.microsoft.com/office/powerpoint/2010/main" val="2154402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0390" y="3536696"/>
            <a:ext cx="923330" cy="2102104"/>
          </a:xfrm>
          <a:prstGeom prst="rect">
            <a:avLst/>
          </a:prstGeom>
        </p:spPr>
        <p:txBody>
          <a:bodyPr vert="vert" wrap="square" lIns="0" tIns="45085" rIns="0" bIns="0" rtlCol="0">
            <a:spAutoFit/>
          </a:bodyPr>
          <a:lstStyle/>
          <a:p>
            <a:pPr marL="12700">
              <a:spcBef>
                <a:spcPts val="355"/>
              </a:spcBef>
            </a:pPr>
            <a:r>
              <a:rPr sz="6000" b="1" spc="-55" dirty="0" smtClean="0">
                <a:solidFill>
                  <a:srgbClr val="FFFFFF"/>
                </a:solidFill>
                <a:latin typeface="Gotham Black"/>
                <a:cs typeface="Gotham Black"/>
              </a:rPr>
              <a:t>2</a:t>
            </a:r>
            <a:r>
              <a:rPr sz="6000" b="1" spc="-160" dirty="0" smtClean="0">
                <a:solidFill>
                  <a:srgbClr val="FFFFFF"/>
                </a:solidFill>
                <a:latin typeface="Gotham Black"/>
                <a:cs typeface="Gotham Black"/>
              </a:rPr>
              <a:t>0</a:t>
            </a:r>
            <a:r>
              <a:rPr sz="6000" b="1" spc="-95" dirty="0" smtClean="0">
                <a:solidFill>
                  <a:srgbClr val="FFFFFF"/>
                </a:solidFill>
                <a:latin typeface="Gotham Black"/>
                <a:cs typeface="Gotham Black"/>
              </a:rPr>
              <a:t>2</a:t>
            </a:r>
            <a:r>
              <a:rPr lang="en-US" sz="6000" b="1" dirty="0">
                <a:solidFill>
                  <a:srgbClr val="FFFFFF"/>
                </a:solidFill>
                <a:latin typeface="Gotham Black"/>
                <a:cs typeface="Gotham Black"/>
              </a:rPr>
              <a:t>2</a:t>
            </a:r>
            <a:endParaRPr sz="6000" dirty="0">
              <a:solidFill>
                <a:prstClr val="black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26414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38400" y="400285"/>
            <a:ext cx="6019800" cy="9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dirty="0" smtClean="0"/>
              <a:t>What is this Arizona Youth Survey (AYS) I Keep Hearing All About?</a:t>
            </a:r>
            <a:endParaRPr lang="en-US" altLang="en-US" sz="28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4600" y="1524000"/>
            <a:ext cx="6172200" cy="57228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228600" lvl="0" indent="-22860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Mandated by A.R.S. §41-2416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Biennial survey of 8</a:t>
            </a:r>
            <a:r>
              <a:rPr lang="en-US" sz="1600" baseline="30000" dirty="0">
                <a:latin typeface="Euphemia"/>
              </a:rPr>
              <a:t>th</a:t>
            </a:r>
            <a:r>
              <a:rPr lang="en-US" sz="1600" dirty="0">
                <a:latin typeface="Euphemia"/>
              </a:rPr>
              <a:t>, 10</a:t>
            </a:r>
            <a:r>
              <a:rPr lang="en-US" sz="1600" baseline="30000" dirty="0">
                <a:latin typeface="Euphemia"/>
              </a:rPr>
              <a:t>th</a:t>
            </a:r>
            <a:r>
              <a:rPr lang="en-US" sz="1600" dirty="0">
                <a:latin typeface="Euphemia"/>
              </a:rPr>
              <a:t>, and 12</a:t>
            </a:r>
            <a:r>
              <a:rPr lang="en-US" sz="1600" baseline="30000" dirty="0">
                <a:latin typeface="Euphemia"/>
              </a:rPr>
              <a:t>th</a:t>
            </a:r>
            <a:r>
              <a:rPr lang="en-US" sz="1600" dirty="0">
                <a:latin typeface="Euphemia"/>
              </a:rPr>
              <a:t> grade students in schools across all 15 counties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Assesses the frequency of problematic behaviors and their correlates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Based on nationally recognized surveys, including Communities that Care (CTC) and Monitoring the Future (MTF) </a:t>
            </a:r>
          </a:p>
          <a:p>
            <a:pPr marL="228600" lvl="0" indent="-2286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The AYS is administered by teachers or other administrators in each school.   </a:t>
            </a:r>
          </a:p>
          <a:p>
            <a:pPr marL="228600" lvl="0" indent="-2286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The survey is:</a:t>
            </a:r>
          </a:p>
          <a:p>
            <a:pPr marL="502920" lvl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tabLst/>
            </a:pPr>
            <a:r>
              <a:rPr lang="en-US" sz="1600" dirty="0" smtClean="0">
                <a:latin typeface="Euphemia"/>
              </a:rPr>
              <a:t>	Anonymous        Voluntary	Free </a:t>
            </a:r>
            <a:r>
              <a:rPr lang="en-US" sz="1600" dirty="0">
                <a:latin typeface="Euphemia"/>
              </a:rPr>
              <a:t>for schools  </a:t>
            </a:r>
          </a:p>
          <a:p>
            <a:pPr marL="502920" lvl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tabLst/>
            </a:pPr>
            <a:r>
              <a:rPr lang="en-US" sz="1600" dirty="0" smtClean="0">
                <a:latin typeface="Euphemia"/>
              </a:rPr>
              <a:t>	Available online </a:t>
            </a:r>
            <a:r>
              <a:rPr lang="en-US" sz="1600" dirty="0">
                <a:latin typeface="Euphemia"/>
              </a:rPr>
              <a:t>or paper-pencil </a:t>
            </a:r>
            <a:r>
              <a:rPr lang="en-US" sz="1600" dirty="0" smtClean="0">
                <a:latin typeface="Euphemia"/>
              </a:rPr>
              <a:t>format</a:t>
            </a:r>
            <a:endParaRPr lang="en-US" sz="1600" dirty="0">
              <a:latin typeface="Euphemia"/>
            </a:endParaRPr>
          </a:p>
          <a:p>
            <a:pPr marL="502920" lvl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tabLst/>
            </a:pPr>
            <a:r>
              <a:rPr lang="en-US" sz="1600" dirty="0" smtClean="0">
                <a:latin typeface="Euphemia"/>
              </a:rPr>
              <a:t>	Administered </a:t>
            </a:r>
            <a:r>
              <a:rPr lang="en-US" sz="1600" dirty="0">
                <a:latin typeface="Euphemia"/>
              </a:rPr>
              <a:t>on a day specified by the school</a:t>
            </a:r>
          </a:p>
          <a:p>
            <a:pPr marL="274320" lvl="0" indent="-22860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/>
            </a:pPr>
            <a:r>
              <a:rPr lang="en-US" sz="1600" dirty="0">
                <a:latin typeface="Euphemia"/>
              </a:rPr>
              <a:t>Passive parental consent </a:t>
            </a:r>
            <a:r>
              <a:rPr lang="en-US" sz="1600" dirty="0" smtClean="0">
                <a:latin typeface="Euphemia"/>
              </a:rPr>
              <a:t>forms</a:t>
            </a:r>
          </a:p>
          <a:p>
            <a:pPr marL="274320" lvl="0" indent="-228600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/>
            </a:pPr>
            <a:r>
              <a:rPr lang="en-US" sz="1600" dirty="0" smtClean="0">
                <a:latin typeface="Euphemia"/>
              </a:rPr>
              <a:t>The AYS is the nation’s largest, longest running survey of youth</a:t>
            </a:r>
            <a:endParaRPr lang="en-US" sz="1600" dirty="0">
              <a:latin typeface="Euphemia"/>
            </a:endParaRPr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</p:txBody>
      </p:sp>
    </p:spTree>
    <p:extLst>
      <p:ext uri="{BB962C8B-B14F-4D97-AF65-F5344CB8AC3E}">
        <p14:creationId xmlns:p14="http://schemas.microsoft.com/office/powerpoint/2010/main" val="3498907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362200" y="747721"/>
            <a:ext cx="5766601" cy="108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2022 AYS </a:t>
            </a:r>
          </a:p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Participation</a:t>
            </a:r>
            <a:endParaRPr lang="en-US" altLang="en-US" sz="3266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47626"/>
              </p:ext>
            </p:extLst>
          </p:nvPr>
        </p:nvGraphicFramePr>
        <p:xfrm>
          <a:off x="5410200" y="290195"/>
          <a:ext cx="3355975" cy="29864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8645"/>
                <a:gridCol w="438785"/>
                <a:gridCol w="499745"/>
                <a:gridCol w="475615"/>
                <a:gridCol w="434975"/>
                <a:gridCol w="440690"/>
                <a:gridCol w="477520"/>
              </a:tblGrid>
              <a:tr h="161290">
                <a:tc gridSpan="7">
                  <a:txBody>
                    <a:bodyPr/>
                    <a:lstStyle/>
                    <a:p>
                      <a:pPr marL="67945" marR="0" algn="l">
                        <a:lnSpc>
                          <a:spcPts val="111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  <a:r>
                        <a:rPr lang="en-US" sz="1000" spc="-3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000" spc="-2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Participation</a:t>
                      </a:r>
                      <a:r>
                        <a:rPr lang="en-US" sz="1000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000" spc="-3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000" spc="-15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en-US" sz="1000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Arizona</a:t>
                      </a:r>
                      <a:r>
                        <a:rPr lang="en-US" sz="1000" spc="-2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  <a:r>
                        <a:rPr lang="en-US" sz="1000" spc="-1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Survey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1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 marR="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AYS</a:t>
                      </a:r>
                      <a:r>
                        <a:rPr lang="en-US" sz="800" spc="-3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60350" marR="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Total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360" marR="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Participation</a:t>
                      </a:r>
                      <a:r>
                        <a:rPr lang="en-US" sz="800" spc="7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020" marR="0" algn="l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9055" marR="0" algn="l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2705" marR="0" algn="l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48260"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" marR="0" algn="l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0" algn="l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875">
                <a:tc gridSpan="7"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70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Apache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2,403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Cochise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4,413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Coconino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1724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4,150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Gila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594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1,658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Graham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396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1,463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Greenlee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Paz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Maricopa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32,201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737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180,484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Mohave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2,137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5,126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Navajo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4,199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41605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Pima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3,474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34,034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Pinal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2,132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13,029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Santa</a:t>
                      </a: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Cruz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1,724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2,543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1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Yavapai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2,208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5,689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D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17780" marR="0" algn="l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Yuma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844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9,094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80">
                <a:tc gridSpan="7">
                  <a:txBody>
                    <a:bodyPr/>
                    <a:lstStyle/>
                    <a:p>
                      <a:pPr marL="17780" marR="0" algn="l">
                        <a:lnSpc>
                          <a:spcPts val="86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8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15">
                <a:tc>
                  <a:txBody>
                    <a:bodyPr/>
                    <a:lstStyle/>
                    <a:p>
                      <a:pPr marL="17780" marR="0" algn="l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145" algn="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2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51,448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145" algn="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1,350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269,175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145" algn="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6510" algn="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US" sz="800" spc="-25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47116"/>
              </p:ext>
            </p:extLst>
          </p:nvPr>
        </p:nvGraphicFramePr>
        <p:xfrm>
          <a:off x="2209800" y="3429000"/>
          <a:ext cx="6701155" cy="32437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491"/>
                <a:gridCol w="609083"/>
                <a:gridCol w="609083"/>
                <a:gridCol w="609083"/>
                <a:gridCol w="609083"/>
                <a:gridCol w="609083"/>
                <a:gridCol w="609083"/>
                <a:gridCol w="609083"/>
                <a:gridCol w="609083"/>
              </a:tblGrid>
              <a:tr h="201121">
                <a:tc gridSpan="9">
                  <a:txBody>
                    <a:bodyPr/>
                    <a:lstStyle/>
                    <a:p>
                      <a:pPr marL="23495" marR="0" algn="l">
                        <a:lnSpc>
                          <a:spcPts val="1135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en-US" sz="1000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000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en-US" sz="1000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000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Participants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474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6555" marR="0" algn="l">
                        <a:lnSpc>
                          <a:spcPts val="905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7190" marR="0" algn="l">
                        <a:lnSpc>
                          <a:spcPts val="905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8460" marR="0" algn="l">
                        <a:lnSpc>
                          <a:spcPts val="905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2585" marR="215900" indent="-138430" algn="l">
                        <a:lnSpc>
                          <a:spcPts val="13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NCES</a:t>
                      </a:r>
                      <a:r>
                        <a:rPr lang="en-US" sz="800" spc="-6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800" spc="-5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2020-2021*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9540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44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71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 gridSpan="9"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US" sz="800" spc="-2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800" spc="-2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17,144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35.0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9,843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22,380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43.5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90,501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17,748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36.2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11,267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17,464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33.9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88,566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32.9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12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14,099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8,942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11,604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90,108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 gridSpan="9"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US" sz="800" spc="-2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800" spc="-2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24,297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14,913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25,459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136,050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24,334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14,920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25,859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50.4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133,125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49.5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</a:tr>
              <a:tr h="169823">
                <a:tc gridSpan="9"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Students</a:t>
                      </a:r>
                      <a:r>
                        <a:rPr lang="en-US" sz="800" spc="-2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sz="800" spc="-2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7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(non-</a:t>
                      </a: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Hispanic)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18,347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13,534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45.3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16,857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32.9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100,106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22,668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11,972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40.1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26,377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51.6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124,527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46.3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African</a:t>
                      </a:r>
                      <a:r>
                        <a:rPr lang="en-US" sz="800" spc="-4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en-US" sz="8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(non-</a:t>
                      </a: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Hispanic)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2,320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1,301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2,526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14,868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en-US" sz="8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Indian</a:t>
                      </a:r>
                      <a:r>
                        <a:rPr lang="en-US" sz="8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(non-</a:t>
                      </a: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Hispanic)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1,640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862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2,017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12,411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Asian/Pacific</a:t>
                      </a:r>
                      <a:r>
                        <a:rPr lang="en-US" sz="800" spc="-5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Islander</a:t>
                      </a:r>
                      <a:r>
                        <a:rPr lang="en-US" sz="800" spc="-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(non-</a:t>
                      </a: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Hispanic)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1,490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835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1,308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8,840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3">
                <a:tc>
                  <a:txBody>
                    <a:bodyPr/>
                    <a:lstStyle/>
                    <a:p>
                      <a:pPr marL="23495" marR="0" algn="l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Multi-</a:t>
                      </a: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racial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2,228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1,369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68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2,075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8,423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algn="r">
                        <a:lnSpc>
                          <a:spcPts val="905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8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117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03860" y="914400"/>
            <a:ext cx="8210880" cy="959407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Lifetime</a:t>
            </a: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800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03860" y="457200"/>
            <a:ext cx="8264760" cy="5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dirty="0" smtClean="0"/>
              <a:t>Grade </a:t>
            </a:r>
            <a:r>
              <a:rPr lang="en-US" altLang="en-US" sz="2800" b="1" dirty="0"/>
              <a:t>8 Substance Use</a:t>
            </a:r>
          </a:p>
        </p:txBody>
      </p:sp>
      <p:grpSp>
        <p:nvGrpSpPr>
          <p:cNvPr id="2" name="docshapegroup22"/>
          <p:cNvGrpSpPr>
            <a:grpSpLocks/>
          </p:cNvGrpSpPr>
          <p:nvPr/>
        </p:nvGrpSpPr>
        <p:grpSpPr bwMode="auto">
          <a:xfrm>
            <a:off x="242100" y="1427722"/>
            <a:ext cx="8534400" cy="3677678"/>
            <a:chOff x="720" y="1228"/>
            <a:chExt cx="14400" cy="8756"/>
          </a:xfrm>
        </p:grpSpPr>
        <p:sp>
          <p:nvSpPr>
            <p:cNvPr id="3" name="docshape23"/>
            <p:cNvSpPr>
              <a:spLocks/>
            </p:cNvSpPr>
            <p:nvPr/>
          </p:nvSpPr>
          <p:spPr bwMode="auto">
            <a:xfrm>
              <a:off x="720" y="1228"/>
              <a:ext cx="14400" cy="721"/>
            </a:xfrm>
            <a:custGeom>
              <a:avLst/>
              <a:gdLst>
                <a:gd name="T0" fmla="+- 0 720 720"/>
                <a:gd name="T1" fmla="*/ T0 w 14400"/>
                <a:gd name="T2" fmla="+- 0 1228 1228"/>
                <a:gd name="T3" fmla="*/ 1228 h 721"/>
                <a:gd name="T4" fmla="+- 0 720 720"/>
                <a:gd name="T5" fmla="*/ T4 w 14400"/>
                <a:gd name="T6" fmla="+- 0 1949 1228"/>
                <a:gd name="T7" fmla="*/ 1949 h 721"/>
                <a:gd name="T8" fmla="+- 0 15120 720"/>
                <a:gd name="T9" fmla="*/ T8 w 14400"/>
                <a:gd name="T10" fmla="+- 0 1228 1228"/>
                <a:gd name="T11" fmla="*/ 1228 h 721"/>
                <a:gd name="T12" fmla="+- 0 15120 720"/>
                <a:gd name="T13" fmla="*/ T12 w 14400"/>
                <a:gd name="T14" fmla="+- 0 1949 1228"/>
                <a:gd name="T15" fmla="*/ 1949 h 7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400" h="721">
                  <a:moveTo>
                    <a:pt x="0" y="0"/>
                  </a:moveTo>
                  <a:lnTo>
                    <a:pt x="0" y="721"/>
                  </a:lnTo>
                  <a:moveTo>
                    <a:pt x="14400" y="0"/>
                  </a:moveTo>
                  <a:lnTo>
                    <a:pt x="14400" y="7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6" name="docshape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48"/>
              <a:ext cx="14400" cy="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511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30800" y="1335861"/>
            <a:ext cx="8210880" cy="836296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Past 30 Days</a:t>
            </a:r>
            <a:endParaRPr lang="en-US" altLang="en-US" sz="1633" dirty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 smtClean="0"/>
          </a:p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53913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Grade 8 Substance Use</a:t>
            </a:r>
            <a:endParaRPr lang="en-US" altLang="en-US" sz="3266" b="1" dirty="0"/>
          </a:p>
        </p:txBody>
      </p:sp>
      <p:grpSp>
        <p:nvGrpSpPr>
          <p:cNvPr id="4" name="docshapegroup43"/>
          <p:cNvGrpSpPr>
            <a:grpSpLocks/>
          </p:cNvGrpSpPr>
          <p:nvPr/>
        </p:nvGrpSpPr>
        <p:grpSpPr bwMode="auto">
          <a:xfrm>
            <a:off x="269040" y="1828800"/>
            <a:ext cx="8534400" cy="3276600"/>
            <a:chOff x="720" y="1228"/>
            <a:chExt cx="14400" cy="8756"/>
          </a:xfrm>
        </p:grpSpPr>
        <p:sp>
          <p:nvSpPr>
            <p:cNvPr id="5" name="docshape44"/>
            <p:cNvSpPr>
              <a:spLocks/>
            </p:cNvSpPr>
            <p:nvPr/>
          </p:nvSpPr>
          <p:spPr bwMode="auto">
            <a:xfrm>
              <a:off x="720" y="1228"/>
              <a:ext cx="14400" cy="721"/>
            </a:xfrm>
            <a:custGeom>
              <a:avLst/>
              <a:gdLst>
                <a:gd name="T0" fmla="+- 0 720 720"/>
                <a:gd name="T1" fmla="*/ T0 w 14400"/>
                <a:gd name="T2" fmla="+- 0 1228 1228"/>
                <a:gd name="T3" fmla="*/ 1228 h 721"/>
                <a:gd name="T4" fmla="+- 0 720 720"/>
                <a:gd name="T5" fmla="*/ T4 w 14400"/>
                <a:gd name="T6" fmla="+- 0 1949 1228"/>
                <a:gd name="T7" fmla="*/ 1949 h 721"/>
                <a:gd name="T8" fmla="+- 0 15120 720"/>
                <a:gd name="T9" fmla="*/ T8 w 14400"/>
                <a:gd name="T10" fmla="+- 0 1228 1228"/>
                <a:gd name="T11" fmla="*/ 1228 h 721"/>
                <a:gd name="T12" fmla="+- 0 15120 720"/>
                <a:gd name="T13" fmla="*/ T12 w 14400"/>
                <a:gd name="T14" fmla="+- 0 1949 1228"/>
                <a:gd name="T15" fmla="*/ 1949 h 7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400" h="721">
                  <a:moveTo>
                    <a:pt x="0" y="0"/>
                  </a:moveTo>
                  <a:lnTo>
                    <a:pt x="0" y="721"/>
                  </a:lnTo>
                  <a:moveTo>
                    <a:pt x="14400" y="0"/>
                  </a:moveTo>
                  <a:lnTo>
                    <a:pt x="14400" y="7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docshape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48"/>
              <a:ext cx="14400" cy="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532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371600"/>
            <a:ext cx="8210880" cy="333722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Lifetime</a:t>
            </a: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53913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Grade 10 Substance Use</a:t>
            </a:r>
            <a:endParaRPr lang="en-US" altLang="en-US" sz="3266" b="1" dirty="0"/>
          </a:p>
        </p:txBody>
      </p:sp>
      <p:grpSp>
        <p:nvGrpSpPr>
          <p:cNvPr id="2" name="docshapegroup27"/>
          <p:cNvGrpSpPr>
            <a:grpSpLocks/>
          </p:cNvGrpSpPr>
          <p:nvPr/>
        </p:nvGrpSpPr>
        <p:grpSpPr bwMode="auto">
          <a:xfrm>
            <a:off x="455460" y="1295401"/>
            <a:ext cx="8229600" cy="4191000"/>
            <a:chOff x="720" y="1228"/>
            <a:chExt cx="14400" cy="8756"/>
          </a:xfrm>
        </p:grpSpPr>
        <p:sp>
          <p:nvSpPr>
            <p:cNvPr id="3" name="docshape28"/>
            <p:cNvSpPr>
              <a:spLocks/>
            </p:cNvSpPr>
            <p:nvPr/>
          </p:nvSpPr>
          <p:spPr bwMode="auto">
            <a:xfrm>
              <a:off x="720" y="1228"/>
              <a:ext cx="14400" cy="721"/>
            </a:xfrm>
            <a:custGeom>
              <a:avLst/>
              <a:gdLst>
                <a:gd name="T0" fmla="+- 0 720 720"/>
                <a:gd name="T1" fmla="*/ T0 w 14400"/>
                <a:gd name="T2" fmla="+- 0 1228 1228"/>
                <a:gd name="T3" fmla="*/ 1228 h 721"/>
                <a:gd name="T4" fmla="+- 0 720 720"/>
                <a:gd name="T5" fmla="*/ T4 w 14400"/>
                <a:gd name="T6" fmla="+- 0 1949 1228"/>
                <a:gd name="T7" fmla="*/ 1949 h 721"/>
                <a:gd name="T8" fmla="+- 0 15120 720"/>
                <a:gd name="T9" fmla="*/ T8 w 14400"/>
                <a:gd name="T10" fmla="+- 0 1228 1228"/>
                <a:gd name="T11" fmla="*/ 1228 h 721"/>
                <a:gd name="T12" fmla="+- 0 15120 720"/>
                <a:gd name="T13" fmla="*/ T12 w 14400"/>
                <a:gd name="T14" fmla="+- 0 1949 1228"/>
                <a:gd name="T15" fmla="*/ 1949 h 7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400" h="721">
                  <a:moveTo>
                    <a:pt x="0" y="0"/>
                  </a:moveTo>
                  <a:lnTo>
                    <a:pt x="0" y="721"/>
                  </a:lnTo>
                  <a:moveTo>
                    <a:pt x="14400" y="0"/>
                  </a:moveTo>
                  <a:lnTo>
                    <a:pt x="14400" y="7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0" name="docshape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48"/>
              <a:ext cx="14400" cy="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163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447800"/>
            <a:ext cx="8210880" cy="333722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Past 30 Days</a:t>
            </a: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53913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Grade 10 Substance Use</a:t>
            </a:r>
            <a:endParaRPr lang="en-US" altLang="en-US" sz="3266" b="1" dirty="0"/>
          </a:p>
        </p:txBody>
      </p:sp>
      <p:grpSp>
        <p:nvGrpSpPr>
          <p:cNvPr id="2" name="docshapegroup48"/>
          <p:cNvGrpSpPr>
            <a:grpSpLocks/>
          </p:cNvGrpSpPr>
          <p:nvPr/>
        </p:nvGrpSpPr>
        <p:grpSpPr bwMode="auto">
          <a:xfrm>
            <a:off x="381000" y="1371600"/>
            <a:ext cx="8210880" cy="4038600"/>
            <a:chOff x="720" y="1228"/>
            <a:chExt cx="14400" cy="8756"/>
          </a:xfrm>
        </p:grpSpPr>
        <p:sp>
          <p:nvSpPr>
            <p:cNvPr id="3" name="docshape49"/>
            <p:cNvSpPr>
              <a:spLocks/>
            </p:cNvSpPr>
            <p:nvPr/>
          </p:nvSpPr>
          <p:spPr bwMode="auto">
            <a:xfrm>
              <a:off x="720" y="1228"/>
              <a:ext cx="14400" cy="721"/>
            </a:xfrm>
            <a:custGeom>
              <a:avLst/>
              <a:gdLst>
                <a:gd name="T0" fmla="+- 0 720 720"/>
                <a:gd name="T1" fmla="*/ T0 w 14400"/>
                <a:gd name="T2" fmla="+- 0 1228 1228"/>
                <a:gd name="T3" fmla="*/ 1228 h 721"/>
                <a:gd name="T4" fmla="+- 0 720 720"/>
                <a:gd name="T5" fmla="*/ T4 w 14400"/>
                <a:gd name="T6" fmla="+- 0 1949 1228"/>
                <a:gd name="T7" fmla="*/ 1949 h 721"/>
                <a:gd name="T8" fmla="+- 0 15120 720"/>
                <a:gd name="T9" fmla="*/ T8 w 14400"/>
                <a:gd name="T10" fmla="+- 0 1228 1228"/>
                <a:gd name="T11" fmla="*/ 1228 h 721"/>
                <a:gd name="T12" fmla="+- 0 15120 720"/>
                <a:gd name="T13" fmla="*/ T12 w 14400"/>
                <a:gd name="T14" fmla="+- 0 1949 1228"/>
                <a:gd name="T15" fmla="*/ 1949 h 7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400" h="721">
                  <a:moveTo>
                    <a:pt x="0" y="0"/>
                  </a:moveTo>
                  <a:lnTo>
                    <a:pt x="0" y="721"/>
                  </a:lnTo>
                  <a:moveTo>
                    <a:pt x="14400" y="0"/>
                  </a:moveTo>
                  <a:lnTo>
                    <a:pt x="14400" y="7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24" name="docshape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48"/>
              <a:ext cx="14400" cy="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0680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1219200"/>
            <a:ext cx="8210880" cy="333722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Lifetime</a:t>
            </a: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53913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Grade 12 Substance Use</a:t>
            </a:r>
            <a:endParaRPr lang="en-US" altLang="en-US" sz="3266" b="1" dirty="0"/>
          </a:p>
        </p:txBody>
      </p:sp>
      <p:grpSp>
        <p:nvGrpSpPr>
          <p:cNvPr id="2" name="docshapegroup32"/>
          <p:cNvGrpSpPr>
            <a:grpSpLocks/>
          </p:cNvGrpSpPr>
          <p:nvPr/>
        </p:nvGrpSpPr>
        <p:grpSpPr bwMode="auto">
          <a:xfrm>
            <a:off x="381000" y="1066800"/>
            <a:ext cx="8210880" cy="4419600"/>
            <a:chOff x="720" y="1228"/>
            <a:chExt cx="14400" cy="8756"/>
          </a:xfrm>
        </p:grpSpPr>
        <p:sp>
          <p:nvSpPr>
            <p:cNvPr id="3" name="docshape33"/>
            <p:cNvSpPr>
              <a:spLocks/>
            </p:cNvSpPr>
            <p:nvPr/>
          </p:nvSpPr>
          <p:spPr bwMode="auto">
            <a:xfrm>
              <a:off x="720" y="1228"/>
              <a:ext cx="14400" cy="721"/>
            </a:xfrm>
            <a:custGeom>
              <a:avLst/>
              <a:gdLst>
                <a:gd name="T0" fmla="+- 0 720 720"/>
                <a:gd name="T1" fmla="*/ T0 w 14400"/>
                <a:gd name="T2" fmla="+- 0 1228 1228"/>
                <a:gd name="T3" fmla="*/ 1228 h 721"/>
                <a:gd name="T4" fmla="+- 0 720 720"/>
                <a:gd name="T5" fmla="*/ T4 w 14400"/>
                <a:gd name="T6" fmla="+- 0 1949 1228"/>
                <a:gd name="T7" fmla="*/ 1949 h 721"/>
                <a:gd name="T8" fmla="+- 0 15120 720"/>
                <a:gd name="T9" fmla="*/ T8 w 14400"/>
                <a:gd name="T10" fmla="+- 0 1228 1228"/>
                <a:gd name="T11" fmla="*/ 1228 h 721"/>
                <a:gd name="T12" fmla="+- 0 15120 720"/>
                <a:gd name="T13" fmla="*/ T12 w 14400"/>
                <a:gd name="T14" fmla="+- 0 1949 1228"/>
                <a:gd name="T15" fmla="*/ 1949 h 7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400" h="721">
                  <a:moveTo>
                    <a:pt x="0" y="0"/>
                  </a:moveTo>
                  <a:lnTo>
                    <a:pt x="0" y="721"/>
                  </a:lnTo>
                  <a:moveTo>
                    <a:pt x="14400" y="0"/>
                  </a:moveTo>
                  <a:lnTo>
                    <a:pt x="14400" y="7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8" name="docshape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48"/>
              <a:ext cx="14400" cy="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240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8240" y="1205230"/>
            <a:ext cx="8210880" cy="333722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40819" rIns="81638" bIns="40819">
            <a:spAutoFit/>
          </a:bodyPr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1633" dirty="0" smtClean="0"/>
              <a:t>Past 30 Days</a:t>
            </a:r>
            <a:endParaRPr lang="en-US" altLang="en-US" sz="1633" dirty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98240" y="582121"/>
            <a:ext cx="5391360" cy="58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1472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66" b="1" dirty="0" smtClean="0"/>
              <a:t>Grade 12 Substance Use</a:t>
            </a:r>
            <a:endParaRPr lang="en-US" altLang="en-US" sz="3266" b="1" dirty="0"/>
          </a:p>
        </p:txBody>
      </p:sp>
      <p:grpSp>
        <p:nvGrpSpPr>
          <p:cNvPr id="2" name="docshapegroup53"/>
          <p:cNvGrpSpPr>
            <a:grpSpLocks/>
          </p:cNvGrpSpPr>
          <p:nvPr/>
        </p:nvGrpSpPr>
        <p:grpSpPr bwMode="auto">
          <a:xfrm>
            <a:off x="498240" y="1066800"/>
            <a:ext cx="8210880" cy="4343400"/>
            <a:chOff x="720" y="1228"/>
            <a:chExt cx="14400" cy="8756"/>
          </a:xfrm>
        </p:grpSpPr>
        <p:sp>
          <p:nvSpPr>
            <p:cNvPr id="3" name="docshape54"/>
            <p:cNvSpPr>
              <a:spLocks/>
            </p:cNvSpPr>
            <p:nvPr/>
          </p:nvSpPr>
          <p:spPr bwMode="auto">
            <a:xfrm>
              <a:off x="720" y="1228"/>
              <a:ext cx="14400" cy="721"/>
            </a:xfrm>
            <a:custGeom>
              <a:avLst/>
              <a:gdLst>
                <a:gd name="T0" fmla="+- 0 720 720"/>
                <a:gd name="T1" fmla="*/ T0 w 14400"/>
                <a:gd name="T2" fmla="+- 0 1228 1228"/>
                <a:gd name="T3" fmla="*/ 1228 h 721"/>
                <a:gd name="T4" fmla="+- 0 720 720"/>
                <a:gd name="T5" fmla="*/ T4 w 14400"/>
                <a:gd name="T6" fmla="+- 0 1949 1228"/>
                <a:gd name="T7" fmla="*/ 1949 h 721"/>
                <a:gd name="T8" fmla="+- 0 15120 720"/>
                <a:gd name="T9" fmla="*/ T8 w 14400"/>
                <a:gd name="T10" fmla="+- 0 1228 1228"/>
                <a:gd name="T11" fmla="*/ 1228 h 721"/>
                <a:gd name="T12" fmla="+- 0 15120 720"/>
                <a:gd name="T13" fmla="*/ T12 w 14400"/>
                <a:gd name="T14" fmla="+- 0 1949 1228"/>
                <a:gd name="T15" fmla="*/ 1949 h 7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400" h="721">
                  <a:moveTo>
                    <a:pt x="0" y="0"/>
                  </a:moveTo>
                  <a:lnTo>
                    <a:pt x="0" y="721"/>
                  </a:lnTo>
                  <a:moveTo>
                    <a:pt x="14400" y="0"/>
                  </a:moveTo>
                  <a:lnTo>
                    <a:pt x="14400" y="7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2" name="docshape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48"/>
              <a:ext cx="14400" cy="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369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1130</Words>
  <Application>Microsoft Office PowerPoint</Application>
  <PresentationFormat>On-screen Show (4:3)</PresentationFormat>
  <Paragraphs>485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SimSun</vt:lpstr>
      <vt:lpstr>Arial</vt:lpstr>
      <vt:lpstr>Arial Narrow</vt:lpstr>
      <vt:lpstr>Calibri</vt:lpstr>
      <vt:lpstr>Euphemia</vt:lpstr>
      <vt:lpstr>Gotham Black</vt:lpstr>
      <vt:lpstr>Gotham Medium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E Edwards</dc:creator>
  <cp:lastModifiedBy>Ana Z Daniels</cp:lastModifiedBy>
  <cp:revision>29</cp:revision>
  <cp:lastPrinted>2022-09-01T02:03:52Z</cp:lastPrinted>
  <dcterms:created xsi:type="dcterms:W3CDTF">2021-09-10T16:36:57Z</dcterms:created>
  <dcterms:modified xsi:type="dcterms:W3CDTF">2022-11-25T21:09:23Z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2021-09-10T00:00:00Z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2021-09-10T00:00:00Z</vt:filetime>
  </property>
</Properties>
</file>